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3"/>
    <p:sldMasterId id="2147483669" r:id="rId4"/>
  </p:sldMasterIdLst>
  <p:notesMasterIdLst>
    <p:notesMasterId r:id="rId6"/>
  </p:notesMasterIdLst>
  <p:sldIdLst>
    <p:sldId id="256" r:id="rId5"/>
    <p:sldId id="276" r:id="rId7"/>
    <p:sldId id="279" r:id="rId8"/>
    <p:sldId id="320" r:id="rId9"/>
    <p:sldId id="348" r:id="rId10"/>
    <p:sldId id="349" r:id="rId11"/>
    <p:sldId id="350" r:id="rId12"/>
    <p:sldId id="368" r:id="rId13"/>
    <p:sldId id="321" r:id="rId14"/>
    <p:sldId id="322" r:id="rId15"/>
    <p:sldId id="369" r:id="rId16"/>
    <p:sldId id="329" r:id="rId17"/>
    <p:sldId id="363" r:id="rId18"/>
    <p:sldId id="331" r:id="rId19"/>
    <p:sldId id="332" r:id="rId20"/>
    <p:sldId id="263" r:id="rId21"/>
  </p:sldIdLst>
  <p:sldSz cx="12190095" cy="6859270"/>
  <p:notesSz cx="6858000" cy="9144000"/>
  <p:embeddedFontLst>
    <p:embeddedFont>
      <p:font typeface="汉仪楷体简" panose="02010600000101010101" charset="-122"/>
      <p:regular r:id="rId26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许端阳" initials="许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0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6"/>
      </p:cViewPr>
      <p:guideLst>
        <p:guide orient="horz" pos="2160"/>
        <p:guide pos="38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A39CA-CB72-466D-8D8B-A87A86E333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6BA43-48D0-4EC4-8684-3233A6DAFE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  <a:buFont typeface="+mj-lt"/>
              <a:buNone/>
            </a:pPr>
            <a:endParaRPr kumimoji="0" lang="en-US" altLang="zh-CN" sz="2400" b="0" i="0" u="none" strike="noStrike" kern="1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 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00" b="1">
                <a:solidFill>
                  <a:srgbClr val="2C97E8"/>
                </a:solidFill>
              </a:rPr>
              <a:t>标题文本</a:t>
            </a:r>
            <a:endParaRPr sz="3300" b="1">
              <a:solidFill>
                <a:srgbClr val="2C97E8"/>
              </a:solidFill>
            </a:endParaRPr>
          </a:p>
        </p:txBody>
      </p:sp>
      <p:sp>
        <p:nvSpPr>
          <p:cNvPr id="11" name="Shape 11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dirty="0" err="1">
                <a:solidFill>
                  <a:srgbClr val="262626"/>
                </a:solidFill>
              </a:rPr>
              <a:t>正文级别</a:t>
            </a:r>
            <a:r>
              <a:rPr dirty="0">
                <a:solidFill>
                  <a:srgbClr val="262626"/>
                </a:solidFill>
              </a:rPr>
              <a:t> 1</a:t>
            </a:r>
            <a:endParaRPr dirty="0">
              <a:solidFill>
                <a:srgbClr val="262626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 dirty="0" err="1">
                <a:solidFill>
                  <a:srgbClr val="262626"/>
                </a:solidFill>
              </a:rPr>
              <a:t>正文级别</a:t>
            </a:r>
            <a:r>
              <a:rPr dirty="0">
                <a:solidFill>
                  <a:srgbClr val="262626"/>
                </a:solidFill>
              </a:rPr>
              <a:t> 2</a:t>
            </a:r>
            <a:endParaRPr dirty="0">
              <a:solidFill>
                <a:srgbClr val="262626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 dirty="0" err="1">
                <a:solidFill>
                  <a:srgbClr val="262626"/>
                </a:solidFill>
              </a:rPr>
              <a:t>正文级别</a:t>
            </a:r>
            <a:r>
              <a:rPr dirty="0">
                <a:solidFill>
                  <a:srgbClr val="262626"/>
                </a:solidFill>
              </a:rPr>
              <a:t> 3</a:t>
            </a:r>
            <a:endParaRPr dirty="0">
              <a:solidFill>
                <a:srgbClr val="262626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 dirty="0" err="1">
                <a:solidFill>
                  <a:srgbClr val="262626"/>
                </a:solidFill>
              </a:rPr>
              <a:t>正文级别</a:t>
            </a:r>
            <a:r>
              <a:rPr dirty="0">
                <a:solidFill>
                  <a:srgbClr val="262626"/>
                </a:solidFill>
              </a:rPr>
              <a:t> 4</a:t>
            </a:r>
            <a:endParaRPr dirty="0">
              <a:solidFill>
                <a:srgbClr val="262626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 dirty="0" err="1">
                <a:solidFill>
                  <a:srgbClr val="262626"/>
                </a:solidFill>
              </a:rPr>
              <a:t>正文级别</a:t>
            </a:r>
            <a:r>
              <a:rPr dirty="0">
                <a:solidFill>
                  <a:srgbClr val="262626"/>
                </a:solidFill>
              </a:rPr>
              <a:t> 5</a:t>
            </a:r>
            <a:endParaRPr dirty="0">
              <a:solidFill>
                <a:srgbClr val="262626"/>
              </a:solidFill>
            </a:endParaRP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1</a:t>
            </a:r>
            <a:endParaRPr>
              <a:solidFill>
                <a:srgbClr val="262626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2</a:t>
            </a:r>
            <a:endParaRPr>
              <a:solidFill>
                <a:srgbClr val="262626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3</a:t>
            </a:r>
            <a:endParaRPr>
              <a:solidFill>
                <a:srgbClr val="262626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4</a:t>
            </a:r>
            <a:endParaRPr>
              <a:solidFill>
                <a:srgbClr val="262626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5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66614" y="909514"/>
            <a:ext cx="5832648" cy="2592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一级标题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550862" y="1196975"/>
            <a:ext cx="1511895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advTm="1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195679" y="103502"/>
            <a:ext cx="10971372" cy="882447"/>
          </a:xfrm>
          <a:prstGeom prst="rect">
            <a:avLst/>
          </a:prstGeom>
        </p:spPr>
        <p:txBody>
          <a:bodyPr/>
          <a:lstStyle>
            <a:lvl1pPr algn="r">
              <a:defRPr sz="3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1476" y="137240"/>
            <a:ext cx="6250380" cy="59541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15181" tIns="57590" rIns="115181" bIns="57590" anchor="t" anchorCtr="0"/>
          <a:lstStyle>
            <a:lvl1pPr algn="l">
              <a:defRPr lang="zh-CN" altLang="en-US" sz="2400" dirty="0">
                <a:solidFill>
                  <a:srgbClr val="7F7F7F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advTm="1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195679" y="103502"/>
            <a:ext cx="10971372" cy="882447"/>
          </a:xfrm>
          <a:prstGeom prst="rect">
            <a:avLst/>
          </a:prstGeom>
        </p:spPr>
        <p:txBody>
          <a:bodyPr/>
          <a:lstStyle>
            <a:lvl1pPr algn="r">
              <a:defRPr sz="3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1</a:t>
            </a:r>
            <a:endParaRPr>
              <a:solidFill>
                <a:srgbClr val="262626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2</a:t>
            </a:r>
            <a:endParaRPr>
              <a:solidFill>
                <a:srgbClr val="262626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3</a:t>
            </a:r>
            <a:endParaRPr>
              <a:solidFill>
                <a:srgbClr val="262626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4</a:t>
            </a:r>
            <a:endParaRPr>
              <a:solidFill>
                <a:srgbClr val="262626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5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66614" y="909514"/>
            <a:ext cx="5832648" cy="2592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一级标题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550862" y="1196975"/>
            <a:ext cx="1511895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advTm="1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195679" y="103502"/>
            <a:ext cx="10971372" cy="882447"/>
          </a:xfrm>
          <a:prstGeom prst="rect">
            <a:avLst/>
          </a:prstGeom>
        </p:spPr>
        <p:txBody>
          <a:bodyPr/>
          <a:lstStyle>
            <a:lvl1pPr algn="r">
              <a:defRPr sz="3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1476" y="137240"/>
            <a:ext cx="6250380" cy="59541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15181" tIns="57590" rIns="115181" bIns="57590" anchor="t" anchorCtr="0"/>
          <a:lstStyle>
            <a:lvl1pPr algn="l">
              <a:defRPr lang="zh-CN" altLang="en-US" sz="2400" dirty="0">
                <a:solidFill>
                  <a:srgbClr val="7F7F7F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advTm="1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195679" y="103502"/>
            <a:ext cx="10971372" cy="882447"/>
          </a:xfrm>
          <a:prstGeom prst="rect">
            <a:avLst/>
          </a:prstGeom>
        </p:spPr>
        <p:txBody>
          <a:bodyPr/>
          <a:lstStyle>
            <a:lvl1pPr algn="r">
              <a:defRPr sz="3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1"/>
            <a:ext cx="10361851" cy="13623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7"/>
            <a:ext cx="10361851" cy="150053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1"/>
            <a:ext cx="5384099" cy="4527011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1"/>
            <a:ext cx="5384099" cy="4527011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8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433"/>
            <a:ext cx="4010562" cy="4692149"/>
          </a:xfrm>
        </p:spPr>
        <p:txBody>
          <a:bodyPr/>
          <a:lstStyle>
            <a:lvl1pPr marL="0" indent="0">
              <a:buNone/>
              <a:defRPr sz="1700"/>
            </a:lvl1pPr>
            <a:lvl2pPr marL="544195" indent="0">
              <a:buNone/>
              <a:defRPr sz="1400"/>
            </a:lvl2pPr>
            <a:lvl3pPr marL="1088390" indent="0">
              <a:buNone/>
              <a:defRPr sz="1200"/>
            </a:lvl3pPr>
            <a:lvl4pPr marL="1632585" indent="0">
              <a:buNone/>
              <a:defRPr sz="1100"/>
            </a:lvl4pPr>
            <a:lvl5pPr marL="2176780" indent="0">
              <a:buNone/>
              <a:defRPr sz="1100"/>
            </a:lvl5pPr>
            <a:lvl6pPr marL="2720975" indent="0">
              <a:buNone/>
              <a:defRPr sz="1100"/>
            </a:lvl6pPr>
            <a:lvl7pPr marL="3265805" indent="0">
              <a:buNone/>
              <a:defRPr sz="1100"/>
            </a:lvl7pPr>
            <a:lvl8pPr marL="3810000" indent="0">
              <a:buNone/>
              <a:defRPr sz="1100"/>
            </a:lvl8pPr>
            <a:lvl9pPr marL="435419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</p:spPr>
        <p:txBody>
          <a:bodyPr/>
          <a:lstStyle>
            <a:lvl1pPr marL="0" indent="0">
              <a:buNone/>
              <a:defRPr sz="1700"/>
            </a:lvl1pPr>
            <a:lvl2pPr marL="544195" indent="0">
              <a:buNone/>
              <a:defRPr sz="1400"/>
            </a:lvl2pPr>
            <a:lvl3pPr marL="1088390" indent="0">
              <a:buNone/>
              <a:defRPr sz="1200"/>
            </a:lvl3pPr>
            <a:lvl4pPr marL="1632585" indent="0">
              <a:buNone/>
              <a:defRPr sz="1100"/>
            </a:lvl4pPr>
            <a:lvl5pPr marL="2176780" indent="0">
              <a:buNone/>
              <a:defRPr sz="1100"/>
            </a:lvl5pPr>
            <a:lvl6pPr marL="2720975" indent="0">
              <a:buNone/>
              <a:defRPr sz="1100"/>
            </a:lvl6pPr>
            <a:lvl7pPr marL="3265805" indent="0">
              <a:buNone/>
              <a:defRPr sz="1100"/>
            </a:lvl7pPr>
            <a:lvl8pPr marL="3810000" indent="0">
              <a:buNone/>
              <a:defRPr sz="1100"/>
            </a:lvl8pPr>
            <a:lvl9pPr marL="435419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2.jpeg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image" Target="../media/image2.jpeg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88390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305" indent="-40830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21767" y="405806"/>
            <a:ext cx="8843493" cy="631064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2C97E8"/>
                </a:solidFill>
              </a:rPr>
              <a:t>标题文本</a:t>
            </a:r>
            <a:endParaRPr sz="2800" b="1">
              <a:solidFill>
                <a:srgbClr val="2C97E8"/>
              </a:solidFill>
            </a:endParaRP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091" y="963608"/>
            <a:ext cx="10514231" cy="521478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1</a:t>
            </a:r>
            <a:endParaRPr>
              <a:solidFill>
                <a:srgbClr val="262626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2</a:t>
            </a:r>
            <a:endParaRPr>
              <a:solidFill>
                <a:srgbClr val="262626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3</a:t>
            </a:r>
            <a:endParaRPr>
              <a:solidFill>
                <a:srgbClr val="262626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4</a:t>
            </a:r>
            <a:endParaRPr>
              <a:solidFill>
                <a:srgbClr val="262626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5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609479" y="6401928"/>
            <a:ext cx="2742843" cy="2769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ransition/>
  <p:txStyles>
    <p:titleStyle>
      <a:lvl1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titleStyle>
    <p:bodyStyle>
      <a:lvl1pPr marL="228600" indent="-2286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714375" indent="-257175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1208405" indent="-294005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1714500" indent="-3429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2171700" indent="-3429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2514600" indent="-2286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2971800" indent="-2286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3429000" indent="-2286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3886200" indent="-2286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1pPr>
      <a:lvl2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2pPr>
      <a:lvl3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3pPr>
      <a:lvl4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4pPr>
      <a:lvl5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5pPr>
      <a:lvl6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6pPr>
      <a:lvl7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7pPr>
      <a:lvl8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8pPr>
      <a:lvl9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21767" y="405806"/>
            <a:ext cx="8843493" cy="631064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2C97E8"/>
                </a:solidFill>
              </a:rPr>
              <a:t>标题文本</a:t>
            </a:r>
            <a:endParaRPr sz="2800" b="1">
              <a:solidFill>
                <a:srgbClr val="2C97E8"/>
              </a:solidFill>
            </a:endParaRP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091" y="963608"/>
            <a:ext cx="10514231" cy="521478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1</a:t>
            </a:r>
            <a:endParaRPr>
              <a:solidFill>
                <a:srgbClr val="262626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2</a:t>
            </a:r>
            <a:endParaRPr>
              <a:solidFill>
                <a:srgbClr val="262626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3</a:t>
            </a:r>
            <a:endParaRPr>
              <a:solidFill>
                <a:srgbClr val="262626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4</a:t>
            </a:r>
            <a:endParaRPr>
              <a:solidFill>
                <a:srgbClr val="262626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262626"/>
                </a:solidFill>
              </a:rPr>
              <a:t>正文级别 5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609479" y="6401928"/>
            <a:ext cx="2742843" cy="2769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transition/>
  <p:txStyles>
    <p:titleStyle>
      <a:lvl1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>
        <a:lnSpc>
          <a:spcPct val="90000"/>
        </a:lnSpc>
        <a:defRPr sz="2800" b="1">
          <a:solidFill>
            <a:srgbClr val="2C97E8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titleStyle>
    <p:bodyStyle>
      <a:lvl1pPr marL="228600" indent="-2286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714375" indent="-257175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1208405" indent="-294005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1714500" indent="-3429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2171700" indent="-3429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2514600" indent="-2286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2971800" indent="-2286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3429000" indent="-2286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3886200" indent="-228600">
        <a:lnSpc>
          <a:spcPct val="150000"/>
        </a:lnSpc>
        <a:spcBef>
          <a:spcPts val="1000"/>
        </a:spcBef>
        <a:buSzPct val="100000"/>
        <a:buFont typeface="Arial" panose="020B0604020202020204"/>
        <a:buChar char="•"/>
        <a:defRPr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1pPr>
      <a:lvl2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2pPr>
      <a:lvl3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3pPr>
      <a:lvl4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4pPr>
      <a:lvl5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5pPr>
      <a:lvl6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6pPr>
      <a:lvl7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7pPr>
      <a:lvl8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8pPr>
      <a:lvl9pPr algn="r">
        <a:defRPr sz="1200">
          <a:solidFill>
            <a:schemeClr val="tx1"/>
          </a:solidFill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/>
        </p:nvSpPr>
        <p:spPr>
          <a:xfrm>
            <a:off x="766361" y="1629336"/>
            <a:ext cx="6086674" cy="969558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miter/>
          </a:ln>
        </p:spPr>
        <p:txBody>
          <a:bodyPr vert="horz" wrap="square" lIns="108844" tIns="54422" rIns="108844" bIns="54422" anchor="t" anchorCtr="0"/>
          <a:lstStyle/>
          <a:p>
            <a:pPr fontAlgn="base"/>
            <a:r>
              <a:rPr lang="en-US" altLang="zh-CN" sz="6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初探bigcache</a:t>
            </a:r>
            <a:endParaRPr kumimoji="1" lang="en-US" sz="6600" dirty="0">
              <a:latin typeface="Times New Roman" panose="02020603050405020304" pitchFamily="18" charset="0"/>
              <a:ea typeface="汉仪中楷简" panose="02010600000101010101" charset="-122"/>
            </a:endParaRPr>
          </a:p>
          <a:p>
            <a:pPr fontAlgn="base"/>
            <a:endParaRPr kumimoji="1" lang="en-US" altLang="zh-CN" sz="6600" b="1" dirty="0">
              <a:solidFill>
                <a:srgbClr val="00B0F0"/>
              </a:solidFill>
              <a:latin typeface="Times New Roman" panose="02020603050405020304" pitchFamily="18" charset="0"/>
              <a:ea typeface="汉仪中楷简" panose="0201060000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zh-CN" altLang="en-US" dirty="0">
                <a:solidFill>
                  <a:srgbClr val="2990DB"/>
                </a:solidFill>
                <a:sym typeface="+mn-ea"/>
              </a:rPr>
              <a:t>分片</a:t>
            </a:r>
            <a:r>
              <a:rPr lang="en-US" altLang="zh-CN" dirty="0">
                <a:solidFill>
                  <a:srgbClr val="2990DB"/>
                </a:solidFill>
                <a:sym typeface="+mn-ea"/>
              </a:rPr>
              <a:t>+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锁的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优势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3415" y="1278255"/>
            <a:ext cx="1025144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降低并发冲突，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当写入数据时可以通过hash函数和取余运算，将数据分配到不同的分片上，每个分片都有各自的读写锁，各个分片互不影响，这样大大降低了并发冲突。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15" y="2709545"/>
            <a:ext cx="10325735" cy="3111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en-US" altLang="zh-CN" dirty="0">
                <a:solidFill>
                  <a:srgbClr val="2990DB"/>
                </a:solidFill>
                <a:sym typeface="+mn-ea"/>
              </a:rPr>
              <a:t>map[uint64]uint32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绕过</a:t>
            </a:r>
            <a:r>
              <a:rPr lang="en-US" altLang="zh-CN" dirty="0">
                <a:solidFill>
                  <a:srgbClr val="2990DB"/>
                </a:solidFill>
                <a:sym typeface="+mn-ea"/>
              </a:rPr>
              <a:t>GC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扫描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3415" y="1278255"/>
            <a:ext cx="1025144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通过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map[uint64]uint32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存储索引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+[]byte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存储数据，绕过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GC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扫描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1917065"/>
            <a:ext cx="11246485" cy="30810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zh-CN" altLang="en-US" dirty="0">
                <a:solidFill>
                  <a:srgbClr val="2990DB"/>
                </a:solidFill>
                <a:sym typeface="+mn-ea"/>
              </a:rPr>
              <a:t>拓展</a:t>
            </a:r>
            <a:r>
              <a:rPr lang="en-US" altLang="zh-CN" dirty="0">
                <a:solidFill>
                  <a:srgbClr val="2990DB"/>
                </a:solidFill>
                <a:sym typeface="+mn-ea"/>
              </a:rPr>
              <a:t>: freeCache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设计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思想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8790" y="1269365"/>
            <a:ext cx="23228935" cy="25520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特点：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能存储数亿条记录（entry） 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零GC开销。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3.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高并发线程安全访问。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4.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支持记录（entry）过期。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5.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接近LRU的替换算法。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6.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支持迭代器。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zh-CN" altLang="en-US" dirty="0">
                <a:solidFill>
                  <a:srgbClr val="2990DB"/>
                </a:solidFill>
                <a:sym typeface="+mn-ea"/>
              </a:rPr>
              <a:t>拓展</a:t>
            </a:r>
            <a:r>
              <a:rPr lang="en-US" altLang="zh-CN" dirty="0">
                <a:solidFill>
                  <a:srgbClr val="2990DB"/>
                </a:solidFill>
                <a:sym typeface="+mn-ea"/>
              </a:rPr>
              <a:t>: </a:t>
            </a:r>
            <a:r>
              <a:rPr lang="en-US" altLang="zh-CN" dirty="0">
                <a:solidFill>
                  <a:srgbClr val="2990DB"/>
                </a:solidFill>
                <a:sym typeface="+mn-ea"/>
              </a:rPr>
              <a:t>fastCache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设计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思想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310" y="1404620"/>
            <a:ext cx="11423650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特点: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1.线程安全(多个桶，降低并发冲突)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2.存储大量的cache实体，而且不会被GC扫描（堆内存unix.Mmap）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3.内存映射的方式可以直接向操作系统申请内存，这块区域不归GC管。所以不管你在这块内存缓存了多少数据，都不会因为GC扫描而影响性能。但是这里分配的内存再也不会被释放，直到进程重启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4.cache空间满了以后，fastcache会自动淘汰老数据块（RingBuf）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5.内存不会预先分配，随用随分配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charset="0"/>
                <a:cs typeface="+mn-cs"/>
                <a:sym typeface="Helvetica"/>
              </a:rPr>
              <a:t>，通过从</a:t>
            </a:r>
            <a:r>
              <a:rPr lang="en-US" altLang="zh-CN" sz="180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"/>
              </a:rPr>
              <a:t>unix.Mmap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charset="0"/>
                <a:cs typeface="+mn-cs"/>
                <a:sym typeface="Helvetica"/>
              </a:rPr>
              <a:t>取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优点: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1.快速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charset="0"/>
                <a:cs typeface="+mn-cs"/>
                <a:sym typeface="Helvetica"/>
              </a:rPr>
              <a:t>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多核 CPU 上的性能可扩展。请参阅下面的基准测试结果。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2.线程安全。并发 goroutine 可以读取和写入单个缓存实例。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3.fastcache 设计用于在没有GC 开销的情况下存储大量条目 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4.当达到创建时设置的最大缓存大小时，Fastcache 会自动驱逐旧条目。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5.缓存可以保存到文件 并从文件加载。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zh-CN" altLang="en-US" dirty="0">
                <a:solidFill>
                  <a:srgbClr val="2990DB"/>
                </a:solidFill>
                <a:sym typeface="+mn-ea"/>
              </a:rPr>
              <a:t>总结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1310" y="1404620"/>
            <a:ext cx="11423650" cy="4244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特点: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支持存储百万的缓存条目也非常快。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 支持大并发访问。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3. 支持在一定时间后剔除条目。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4. 几乎 `0 GC`。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优点: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Helvetica"/>
              </a:rPr>
              <a:t>1. 无持久化功能，只能用作单机缓存。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Helvetica"/>
              </a:rPr>
              <a:t>2. </a:t>
            </a: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Helvetica"/>
              </a:rPr>
              <a:t>有碎片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Helvetica"/>
              </a:rPr>
              <a:t>，只能等待清理最老的元素的时候才能把这些"</a:t>
            </a: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Helvetica"/>
              </a:rPr>
              <a:t>碎片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Helvetica"/>
              </a:rPr>
              <a:t>"删除掉。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Helvetica"/>
              </a:rPr>
              <a:t>3. 在添加一个元素失败后，会清理空间删除最老的元素。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Helvetica"/>
              </a:rPr>
              <a:t>4. 还会专门有一个定时的清理`goroutine`, 负责移除过期数据。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Helvetica"/>
              </a:rPr>
              <a:t>5. 缓存条目没有读取的时候刷新过期时间的功能，所以放入的缓存条目最终都是会过期。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+mn-cs"/>
                <a:sym typeface="Helvetica"/>
              </a:rPr>
              <a:t>6. 所有的缓存条目的过期周期都是一样的。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+mn-cs"/>
              <a:sym typeface="Helvetic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zh-CN" altLang="en-US" dirty="0">
                <a:sym typeface="+mn-ea"/>
              </a:rPr>
              <a:t>参考资料和引用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94690" y="1196975"/>
            <a:ext cx="10670540" cy="4794250"/>
          </a:xfrm>
        </p:spPr>
        <p:txBody>
          <a:bodyPr>
            <a:noAutofit/>
          </a:bodyPr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https://pandaychen.github.io/2020/03/03/BIGCACHE-ANALYSIS/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https://colobu.com/2019/11/18/how-is-the-bigcache-is-fast/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https://blog.allegro.tech/2016/03/writing-fast-cache-service-in-go.html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http://liuqh.icu/2021/06/15/go/package/14-bigcache/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https://zhuanlan.zhihu.com/p/487455942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https://blog.csdn.net/xingwangc2014/article/details/86548130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https://zhuanlan.zhihu.com/p/404334020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https://www.jdon.com/52554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https://github.com/bg5sbk/go-labs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https://mp.weixin.qq.com/s/URiURNrXHUYP1v2Q50i7Bg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https://medium.com/codex/our-go-cache-library-choices-406f2662d6b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https://blog.csdn.net/weixin_33519829/article/details/112098752</a:t>
            </a:r>
            <a:endParaRPr sz="1600" b="1" dirty="0">
              <a:solidFill>
                <a:schemeClr val="tx1"/>
              </a:solidFill>
              <a:sym typeface="+mn-ea"/>
            </a:endParaRPr>
          </a:p>
          <a:p>
            <a: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sz="1600" b="1" dirty="0">
                <a:solidFill>
                  <a:schemeClr val="tx1"/>
                </a:solidFill>
                <a:sym typeface="+mn-ea"/>
              </a:rPr>
              <a:t>https://go.cyub.vip/concurrency/sync-rwmutex.html</a:t>
            </a:r>
            <a:endParaRPr sz="1600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email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89890" y="404495"/>
            <a:ext cx="8843645" cy="501015"/>
          </a:xfrm>
        </p:spPr>
        <p:txBody>
          <a:bodyPr/>
          <a:p>
            <a:pPr algn="l">
              <a:lnSpc>
                <a:spcPct val="100000"/>
              </a:lnSpc>
            </a:pPr>
            <a:r>
              <a:rPr lang="zh-CN" dirty="0">
                <a:latin typeface="Times New Roman" panose="02020603050405020304" pitchFamily="18" charset="0"/>
                <a:ea typeface="汉仪中楷简" panose="02010600000101010101" charset="-122"/>
                <a:sym typeface="+mn-ea"/>
              </a:rPr>
              <a:t>主要内容</a:t>
            </a:r>
            <a:endParaRPr lang="zh-CN" altLang="en-US" dirty="0">
              <a:solidFill>
                <a:srgbClr val="2990DB"/>
              </a:solidFill>
            </a:endParaRPr>
          </a:p>
        </p:txBody>
      </p:sp>
      <p:sp>
        <p:nvSpPr>
          <p:cNvPr id="15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285750" indent="-285750" algn="l" defTabSz="1088390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kern="1200">
                <a:solidFill>
                  <a:schemeClr val="tx1"/>
                </a:solidFill>
                <a:latin typeface="Times New Roman" panose="02020603050405020304" pitchFamily="18" charset="0"/>
                <a:ea typeface="汉仪楷体简" panose="02010600000101010101" charset="-122"/>
                <a:cs typeface="+mn-cs"/>
                <a:sym typeface="+mn-ea"/>
              </a:rPr>
              <a:t>bigcache简介</a:t>
            </a:r>
            <a:endParaRPr lang="zh-CN" altLang="en-US" sz="2400" kern="1200">
              <a:solidFill>
                <a:schemeClr val="tx1"/>
              </a:solidFill>
              <a:latin typeface="Times New Roman" panose="02020603050405020304" pitchFamily="18" charset="0"/>
              <a:ea typeface="汉仪楷体简" panose="02010600000101010101" charset="-122"/>
              <a:cs typeface="+mn-cs"/>
            </a:endParaRPr>
          </a:p>
          <a:p>
            <a:pPr marL="285750" indent="-285750" algn="l" defTabSz="1088390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kern="1200">
                <a:solidFill>
                  <a:schemeClr val="tx1"/>
                </a:solidFill>
                <a:latin typeface="Times New Roman" panose="02020603050405020304" pitchFamily="18" charset="0"/>
                <a:ea typeface="汉仪楷体简" panose="02010600000101010101" charset="-122"/>
                <a:cs typeface="+mn-cs"/>
                <a:sym typeface="+mn-ea"/>
              </a:rPr>
              <a:t>bigcache基础用法</a:t>
            </a:r>
            <a:endParaRPr lang="zh-CN" altLang="en-US" sz="2400" kern="1200">
              <a:solidFill>
                <a:schemeClr val="tx1"/>
              </a:solidFill>
              <a:latin typeface="Times New Roman" panose="02020603050405020304" pitchFamily="18" charset="0"/>
              <a:ea typeface="汉仪楷体简" panose="02010600000101010101" charset="-122"/>
              <a:cs typeface="+mn-cs"/>
              <a:sym typeface="+mn-ea"/>
            </a:endParaRPr>
          </a:p>
          <a:p>
            <a:pPr marL="285750" indent="-285750" algn="l" defTabSz="1088390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kern="1200">
                <a:solidFill>
                  <a:schemeClr val="tx1"/>
                </a:solidFill>
                <a:latin typeface="Times New Roman" panose="02020603050405020304" pitchFamily="18" charset="0"/>
                <a:ea typeface="汉仪楷体简" panose="02010600000101010101" charset="-122"/>
                <a:cs typeface="+mn-cs"/>
              </a:rPr>
              <a:t>bigcache设计思想</a:t>
            </a:r>
            <a:endParaRPr lang="zh-CN" altLang="en-US" sz="2400" kern="1200">
              <a:solidFill>
                <a:schemeClr val="tx1"/>
              </a:solidFill>
              <a:latin typeface="Times New Roman" panose="02020603050405020304" pitchFamily="18" charset="0"/>
              <a:ea typeface="汉仪楷体简" panose="02010600000101010101" charset="-122"/>
              <a:cs typeface="+mn-cs"/>
            </a:endParaRPr>
          </a:p>
          <a:p>
            <a:pPr marL="285750" indent="-285750" algn="l" defTabSz="1088390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kern="1200">
                <a:solidFill>
                  <a:schemeClr val="tx1"/>
                </a:solidFill>
                <a:latin typeface="Times New Roman" panose="02020603050405020304" pitchFamily="18" charset="0"/>
                <a:ea typeface="汉仪楷体简" panose="02010600000101010101" charset="-122"/>
                <a:cs typeface="+mn-cs"/>
              </a:rPr>
              <a:t>总结</a:t>
            </a:r>
            <a:endParaRPr lang="zh-CN" altLang="en-US" sz="2400" kern="1200">
              <a:solidFill>
                <a:schemeClr val="tx1"/>
              </a:solidFill>
              <a:latin typeface="Times New Roman" panose="02020603050405020304" pitchFamily="18" charset="0"/>
              <a:ea typeface="汉仪楷体简" panose="02010600000101010101" charset="-122"/>
              <a:cs typeface="+mn-cs"/>
            </a:endParaRPr>
          </a:p>
          <a:p>
            <a:pPr marL="285750" indent="-285750" algn="l" defTabSz="1088390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kern="1200">
                <a:solidFill>
                  <a:schemeClr val="tx1"/>
                </a:solidFill>
                <a:latin typeface="Times New Roman" panose="02020603050405020304" pitchFamily="18" charset="0"/>
                <a:ea typeface="汉仪楷体简" panose="02010600000101010101" charset="-122"/>
                <a:cs typeface="+mn-cs"/>
              </a:rPr>
              <a:t>讨论</a:t>
            </a:r>
            <a:endParaRPr lang="zh-CN" altLang="en-US" sz="2400" kern="1200">
              <a:solidFill>
                <a:schemeClr val="tx1"/>
              </a:solidFill>
              <a:latin typeface="Times New Roman" panose="02020603050405020304" pitchFamily="18" charset="0"/>
              <a:ea typeface="汉仪楷体简" panose="02010600000101010101" charset="-122"/>
              <a:cs typeface="+mn-cs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汉仪楷体简" panose="0201060000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en-US" altLang="zh-CN" dirty="0">
                <a:solidFill>
                  <a:srgbClr val="2990DB"/>
                </a:solidFill>
                <a:sym typeface="+mn-ea"/>
              </a:rPr>
              <a:t>bigcache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简介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480" y="1188085"/>
            <a:ext cx="10515600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bigcache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是一个</a:t>
            </a: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go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开源的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本地缓存库</a:t>
            </a:r>
            <a:endParaRPr lang="zh-CN" altLang="en-US" sz="2400">
              <a:latin typeface="Times New Roman" panose="02020603050405020304" pitchFamily="18" charset="0"/>
              <a:ea typeface="汉仪楷体简" panose="02010600000101010101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可以快速，并发，驱逐内存中的高速缓存，保持大量的条目不影响性能.</a:t>
            </a:r>
            <a:endParaRPr lang="zh-CN" altLang="en-US" sz="2400">
              <a:latin typeface="Times New Roman" panose="02020603050405020304" pitchFamily="18" charset="0"/>
              <a:ea typeface="汉仪楷体简" panose="02010600000101010101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b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ig</a:t>
            </a: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c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ache将条目保存在堆中，但忽略了它们的GC</a:t>
            </a: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(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较低的</a:t>
            </a: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GC)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。</a:t>
            </a:r>
            <a:endParaRPr lang="zh-CN" altLang="en-US" sz="2400">
              <a:latin typeface="Times New Roman" panose="02020603050405020304" pitchFamily="18" charset="0"/>
              <a:ea typeface="汉仪楷体简" panose="02010600000101010101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对字节片进行操作，需要序列化缓存对象为</a:t>
            </a: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byte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数组。</a:t>
            </a:r>
            <a:endParaRPr lang="zh-CN" altLang="en-US" sz="2400">
              <a:latin typeface="Times New Roman" panose="02020603050405020304" pitchFamily="18" charset="0"/>
              <a:ea typeface="汉仪楷体简" panose="02010600000101010101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主要特点：</a:t>
            </a:r>
            <a:endParaRPr lang="zh-CN" altLang="en-US" sz="2400">
              <a:latin typeface="Times New Roman" panose="02020603050405020304" pitchFamily="18" charset="0"/>
              <a:ea typeface="汉仪楷体简" panose="0201060000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 存储百万的缓存条目也要非常快。</a:t>
            </a:r>
            <a:endParaRPr lang="zh-CN" altLang="en-US" sz="2400">
              <a:latin typeface="Times New Roman" panose="02020603050405020304" pitchFamily="18" charset="0"/>
              <a:ea typeface="汉仪楷体简" panose="0201060000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支持大并发访问。</a:t>
            </a:r>
            <a:endParaRPr lang="zh-CN" altLang="en-US" sz="2400">
              <a:latin typeface="Times New Roman" panose="02020603050405020304" pitchFamily="18" charset="0"/>
              <a:ea typeface="汉仪楷体简" panose="0201060000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支持在一定时间后剔除缓存条目</a:t>
            </a: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(FIFO)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。</a:t>
            </a:r>
            <a:endParaRPr lang="zh-CN" altLang="en-US" sz="2400">
              <a:latin typeface="Times New Roman" panose="02020603050405020304" pitchFamily="18" charset="0"/>
              <a:ea typeface="汉仪楷体简" panose="0201060000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  <a:sym typeface="+mn-ea"/>
              </a:rPr>
              <a:t>几乎 0 GC。</a:t>
            </a:r>
            <a:endParaRPr lang="zh-CN" altLang="en-US" sz="2800">
              <a:latin typeface="Times New Roman" panose="02020603050405020304" pitchFamily="18" charset="0"/>
              <a:ea typeface="汉仪楷体简" panose="0201060000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Times New Roman" panose="02020603050405020304" pitchFamily="18" charset="0"/>
              <a:ea typeface="汉仪楷体简" panose="0201060000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en-US" altLang="zh-CN" dirty="0">
                <a:solidFill>
                  <a:srgbClr val="2990DB"/>
                </a:solidFill>
                <a:sym typeface="+mn-ea"/>
              </a:rPr>
              <a:t>bigcache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基础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用法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400" y="1196975"/>
            <a:ext cx="1051623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</a:rPr>
              <a:t>例一：创建缓存，设置和获取缓存条目</a:t>
            </a:r>
            <a:endParaRPr lang="en-US" altLang="zh-CN" sz="24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1845310"/>
            <a:ext cx="10260330" cy="3373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965" y="4077335"/>
            <a:ext cx="4899660" cy="19018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en-US" altLang="zh-CN" dirty="0">
                <a:solidFill>
                  <a:srgbClr val="2990DB"/>
                </a:solidFill>
                <a:sym typeface="+mn-ea"/>
              </a:rPr>
              <a:t>bigcache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基础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用法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400" y="1196975"/>
            <a:ext cx="1051623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</a:rPr>
              <a:t>例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</a:rPr>
              <a:t>二</a:t>
            </a: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</a:rPr>
              <a:t>追加解决哈希冲突</a:t>
            </a:r>
            <a:endParaRPr lang="en-US" altLang="zh-CN" sz="24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1845310"/>
            <a:ext cx="9424035" cy="3675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555" y="4438015"/>
            <a:ext cx="5116830" cy="16294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en-US" altLang="zh-CN" dirty="0">
                <a:solidFill>
                  <a:srgbClr val="2990DB"/>
                </a:solidFill>
                <a:sym typeface="+mn-ea"/>
              </a:rPr>
              <a:t>bigcache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基础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用法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400" y="1196975"/>
            <a:ext cx="1051623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</a:rPr>
              <a:t>例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</a:rPr>
              <a:t>三</a:t>
            </a: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</a:rPr>
              <a:t>设置缓存过期时间</a:t>
            </a:r>
            <a:endParaRPr lang="en-US" altLang="zh-CN" sz="24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1845310"/>
            <a:ext cx="9145905" cy="3620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30" y="4077335"/>
            <a:ext cx="6680200" cy="2076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en-US" altLang="zh-CN" dirty="0">
                <a:solidFill>
                  <a:srgbClr val="2990DB"/>
                </a:solidFill>
                <a:sym typeface="+mn-ea"/>
              </a:rPr>
              <a:t>bigcache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基础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用法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400" y="1196975"/>
            <a:ext cx="1051623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</a:rPr>
              <a:t>例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</a:rPr>
              <a:t>四</a:t>
            </a: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</a:rPr>
              <a:t>设置定时删除</a:t>
            </a:r>
            <a:endParaRPr lang="en-US" altLang="zh-CN" sz="24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1917065"/>
            <a:ext cx="6767830" cy="4662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930" y="4221480"/>
            <a:ext cx="5865495" cy="17557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en-US" altLang="zh-CN" dirty="0">
                <a:solidFill>
                  <a:srgbClr val="2990DB"/>
                </a:solidFill>
                <a:sym typeface="+mn-ea"/>
              </a:rPr>
              <a:t>bigcache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基础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用法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150" y="1196975"/>
            <a:ext cx="1051623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</a:rPr>
              <a:t>例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</a:rPr>
              <a:t>五</a:t>
            </a:r>
            <a:r>
              <a:rPr lang="en-US" altLang="zh-CN" sz="2400">
                <a:latin typeface="Times New Roman" panose="02020603050405020304" pitchFamily="18" charset="0"/>
                <a:ea typeface="汉仪楷体简" panose="02010600000101010101" charset="-122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ea typeface="汉仪楷体简" panose="02010600000101010101" charset="-122"/>
              </a:rPr>
              <a:t>设置删除回调</a:t>
            </a:r>
            <a:endParaRPr lang="en-US" altLang="zh-CN" sz="24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>
              <a:latin typeface="Times New Roman" panose="02020603050405020304" pitchFamily="18" charset="0"/>
              <a:ea typeface="汉仪楷体简" panose="0201060000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1845310"/>
            <a:ext cx="6026785" cy="4841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365" y="2781300"/>
            <a:ext cx="5840730" cy="1864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4415" y="1917700"/>
            <a:ext cx="8372475" cy="45212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8277" y="407076"/>
            <a:ext cx="8843493" cy="631064"/>
          </a:xfrm>
        </p:spPr>
        <p:txBody>
          <a:bodyPr/>
          <a:p>
            <a:r>
              <a:rPr lang="en-US" altLang="zh-CN" dirty="0">
                <a:solidFill>
                  <a:srgbClr val="2990DB"/>
                </a:solidFill>
                <a:sym typeface="+mn-ea"/>
              </a:rPr>
              <a:t>bigcache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设计</a:t>
            </a:r>
            <a:r>
              <a:rPr lang="zh-CN" altLang="en-US" dirty="0">
                <a:solidFill>
                  <a:srgbClr val="2990DB"/>
                </a:solidFill>
                <a:sym typeface="+mn-ea"/>
              </a:rPr>
              <a:t>思想</a:t>
            </a:r>
            <a:endParaRPr lang="zh-CN" altLang="en-US" dirty="0">
              <a:solidFill>
                <a:srgbClr val="2990DB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4235" y="4417060"/>
            <a:ext cx="2907665" cy="15030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defTabSz="914400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ctr" defTabSz="914400" eaLnBrk="1" hangingPunct="1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 sz="1800" kern="0" dirty="0">
              <a:solidFill>
                <a:srgbClr val="2990D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0590" y="1196975"/>
            <a:ext cx="929640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存储数据的结构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742950" marR="0" lvl="1" indent="-28575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分片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+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锁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742950" marR="0" lvl="1" indent="-28575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map(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存储偏移量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)+[]byte(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存储实际数据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1966</Words>
  <Application>WPS 演示</Application>
  <PresentationFormat>自定义</PresentationFormat>
  <Paragraphs>205</Paragraphs>
  <Slides>16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Helvetica</vt:lpstr>
      <vt:lpstr>Calibri</vt:lpstr>
      <vt:lpstr>Helvetica Neue</vt:lpstr>
      <vt:lpstr>微软雅黑</vt:lpstr>
      <vt:lpstr>汉仪旗黑</vt:lpstr>
      <vt:lpstr>Arial</vt:lpstr>
      <vt:lpstr>Times New Roman</vt:lpstr>
      <vt:lpstr>汉仪中楷简</vt:lpstr>
      <vt:lpstr>汉仪楷体简</vt:lpstr>
      <vt:lpstr>宋体</vt:lpstr>
      <vt:lpstr>汉仪书宋二KW</vt:lpstr>
      <vt:lpstr>Arial Unicode MS</vt:lpstr>
      <vt:lpstr>Office 主题</vt:lpstr>
      <vt:lpstr>Default</vt:lpstr>
      <vt:lpstr>1_Default</vt:lpstr>
      <vt:lpstr>PowerPoint 演示文稿</vt:lpstr>
      <vt:lpstr>主要内容</vt:lpstr>
      <vt:lpstr>bigcache简介</vt:lpstr>
      <vt:lpstr>bigcache基础用法</vt:lpstr>
      <vt:lpstr>bigcache基础用法</vt:lpstr>
      <vt:lpstr>bigcache基础用法</vt:lpstr>
      <vt:lpstr>bigcache基础用法</vt:lpstr>
      <vt:lpstr>bigcache基础用法</vt:lpstr>
      <vt:lpstr>bigcache设计思想</vt:lpstr>
      <vt:lpstr>分片+锁的优势</vt:lpstr>
      <vt:lpstr>map[uint64]uint32绕过GC扫描</vt:lpstr>
      <vt:lpstr>拓展: freeCache设计思想</vt:lpstr>
      <vt:lpstr>拓展: fastCache设计思想</vt:lpstr>
      <vt:lpstr>总结</vt:lpstr>
      <vt:lpstr>参考资料和引用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tangjun</dc:creator>
  <cp:lastModifiedBy>＆小孩子</cp:lastModifiedBy>
  <cp:revision>331</cp:revision>
  <dcterms:created xsi:type="dcterms:W3CDTF">2022-06-20T10:25:47Z</dcterms:created>
  <dcterms:modified xsi:type="dcterms:W3CDTF">2022-06-20T10:25:47Z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4B1A2424E551416E862A3CBA5E9B28B4</vt:lpwstr>
  </property>
  <property fmtid="{D5CDD505-2E9C-101B-9397-08002B2CF9AE}" pid="3" name="KSOProductBuildVer">
    <vt:lpwstr>2052-3.9.4.6378</vt:lpwstr>
  </property>
</Properties>
</file>